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92" r:id="rId5"/>
    <p:sldId id="275" r:id="rId6"/>
    <p:sldId id="296" r:id="rId7"/>
    <p:sldId id="276" r:id="rId8"/>
    <p:sldId id="277" r:id="rId9"/>
    <p:sldId id="283" r:id="rId10"/>
    <p:sldId id="284" r:id="rId11"/>
    <p:sldId id="297" r:id="rId12"/>
    <p:sldId id="299" r:id="rId13"/>
    <p:sldId id="293" r:id="rId14"/>
    <p:sldId id="295" r:id="rId15"/>
    <p:sldId id="288" r:id="rId16"/>
    <p:sldId id="289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6992"/>
    <a:srgbClr val="AEC2D8"/>
    <a:srgbClr val="98432A"/>
    <a:srgbClr val="D84400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52" autoAdjust="0"/>
    <p:restoredTop sz="95634"/>
  </p:normalViewPr>
  <p:slideViewPr>
    <p:cSldViewPr snapToGrid="0" showGuides="1">
      <p:cViewPr varScale="1">
        <p:scale>
          <a:sx n="68" d="100"/>
          <a:sy n="68" d="100"/>
        </p:scale>
        <p:origin x="1134" y="72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58" d="100"/>
          <a:sy n="58" d="100"/>
        </p:scale>
        <p:origin x="324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04/09/2023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40C3B-E28A-4854-8EDA-E7F8F6F6FFEF}" type="datetimeFigureOut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05BD-6D6F-49DB-9DE4-D4A6452D7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528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331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/>
              <a:t>Click icon to add picture</a:t>
            </a:r>
            <a:endParaRPr lang="zh-CN" altLang="en-US" dirty="0"/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/>
              <a:t>Click icon to add picture</a:t>
            </a:r>
            <a:endParaRPr lang="zh-CN" altLang="en-US"/>
          </a:p>
          <a:p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/>
              <a:t>Click icon to add picture</a:t>
            </a:r>
            <a:endParaRPr lang="zh-CN" altLang="en-US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icon to add picture</a:t>
            </a:r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icon to add picture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icon to add picture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icon to add picture</a:t>
            </a:r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/>
              <a:t>Click icon to add picture</a:t>
            </a:r>
            <a:endParaRPr lang="zh-CN" altLang="en-US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icon to add picture</a:t>
            </a:r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icon to add picture</a:t>
            </a:r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icon to add picture</a:t>
            </a:r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icon to add picture</a:t>
            </a:r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icon to add picture</a:t>
            </a:r>
            <a:endParaRPr lang="zh-CN" altLang="en-US"/>
          </a:p>
        </p:txBody>
      </p:sp>
      <p:sp>
        <p:nvSpPr>
          <p:cNvPr id="39" name="文本占位符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0.sv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emf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408405" cy="2057441"/>
          </a:xfrm>
        </p:spPr>
        <p:txBody>
          <a:bodyPr/>
          <a:lstStyle/>
          <a:p>
            <a:pPr algn="ctr"/>
            <a:r>
              <a:rPr lang="en-US" dirty="0"/>
              <a:t>S G Spray Tech Business Presentation</a:t>
            </a:r>
            <a:br>
              <a:rPr lang="en-US" dirty="0"/>
            </a:br>
            <a:r>
              <a:rPr lang="en-US" sz="1800" dirty="0"/>
              <a:t>"Unlocking the Science of Paint"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01365" y="4172084"/>
            <a:ext cx="2633010" cy="760288"/>
          </a:xfrm>
        </p:spPr>
        <p:txBody>
          <a:bodyPr/>
          <a:lstStyle/>
          <a:p>
            <a:r>
              <a:rPr lang="en-US" dirty="0"/>
              <a:t>By Mr. Rajesh Gawade</a:t>
            </a:r>
          </a:p>
          <a:p>
            <a:endParaRPr lang="en-US" dirty="0"/>
          </a:p>
        </p:txBody>
      </p:sp>
      <p:pic>
        <p:nvPicPr>
          <p:cNvPr id="30" name="Picture placeholder 29" descr="People in an office discussing work over a laptop&#10;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15" r="2315"/>
          <a:stretch/>
        </p:blipFill>
        <p:spPr>
          <a:xfrm>
            <a:off x="6742557" y="821836"/>
            <a:ext cx="4405503" cy="5066346"/>
          </a:xfrm>
        </p:spPr>
      </p:pic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57505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0031CE36-F77D-3964-C169-771DBA49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of focus</a:t>
            </a:r>
          </a:p>
        </p:txBody>
      </p:sp>
      <p:pic>
        <p:nvPicPr>
          <p:cNvPr id="26" name="图片占位符 25" descr="Layout of website design sketches on white paper">
            <a:extLst>
              <a:ext uri="{FF2B5EF4-FFF2-40B4-BE49-F238E27FC236}">
                <a16:creationId xmlns:a16="http://schemas.microsoft.com/office/drawing/2014/main" id="{4CBFAFCC-A306-4EA1-BEE3-7557795635A8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16D3C8BC-FB28-3127-D29E-D4195120A3C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Rejection Reduction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520E98B6-7B33-8FD4-A662-31DD4B85E22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Current State Analysis:</a:t>
            </a:r>
          </a:p>
          <a:p>
            <a:r>
              <a:rPr lang="en-US" dirty="0"/>
              <a:t>Waste Identification</a:t>
            </a:r>
          </a:p>
          <a:p>
            <a:r>
              <a:rPr lang="en-US" dirty="0"/>
              <a:t>Waste Reduction Strategies</a:t>
            </a:r>
          </a:p>
          <a:p>
            <a:r>
              <a:rPr lang="en-US" dirty="0"/>
              <a:t>Best Practices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2C8E94EA-2767-D144-C1BB-32AA2C99723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811506" y="3625598"/>
            <a:ext cx="2927378" cy="587964"/>
          </a:xfrm>
        </p:spPr>
        <p:txBody>
          <a:bodyPr/>
          <a:lstStyle/>
          <a:p>
            <a:r>
              <a:rPr lang="en-US" dirty="0"/>
              <a:t>Cost Optimization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78466807-A2DA-EC5D-ACDE-B83D6F7169EA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Revisiting current cost scenario</a:t>
            </a:r>
          </a:p>
          <a:p>
            <a:r>
              <a:rPr lang="en-US" dirty="0"/>
              <a:t>Cost-Benefit Analysis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43AAE-D428-CAAE-DCAF-0266FEEEAC70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82148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21E73BA-53B9-C0C1-476A-00736A64A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get there</a:t>
            </a:r>
          </a:p>
        </p:txBody>
      </p:sp>
      <p:pic>
        <p:nvPicPr>
          <p:cNvPr id="192" name="Picture Placeholder 191" descr="Abacus with solid fill">
            <a:extLst>
              <a:ext uri="{FF2B5EF4-FFF2-40B4-BE49-F238E27FC236}">
                <a16:creationId xmlns:a16="http://schemas.microsoft.com/office/drawing/2014/main" id="{03D5E3D1-D423-EF5A-EE43-00CF1BD7FF63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82" r="5182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96FE97-5E27-FC36-5E3A-511A31E6C78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370080" y="1214268"/>
            <a:ext cx="5162709" cy="420683"/>
          </a:xfrm>
        </p:spPr>
        <p:txBody>
          <a:bodyPr/>
          <a:lstStyle/>
          <a:p>
            <a:r>
              <a:rPr lang="en-US" dirty="0"/>
              <a:t>Gemba visit</a:t>
            </a:r>
          </a:p>
        </p:txBody>
      </p:sp>
      <p:pic>
        <p:nvPicPr>
          <p:cNvPr id="194" name="Picture Placeholder 193" descr="Bar graph with upward trend with solid fill">
            <a:extLst>
              <a:ext uri="{FF2B5EF4-FFF2-40B4-BE49-F238E27FC236}">
                <a16:creationId xmlns:a16="http://schemas.microsoft.com/office/drawing/2014/main" id="{FAB9DE8A-4935-A3E0-0122-F76CDEAC29D1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61" r="2661"/>
          <a:stretch>
            <a:fillRect/>
          </a:stretch>
        </p:blipFill>
        <p:spPr>
          <a:xfrm>
            <a:off x="4735337" y="2081198"/>
            <a:ext cx="536270" cy="565882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C774673-50D8-2D6F-C339-6E4B0A126B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370080" y="2153797"/>
            <a:ext cx="5162709" cy="420683"/>
          </a:xfrm>
        </p:spPr>
        <p:txBody>
          <a:bodyPr/>
          <a:lstStyle/>
          <a:p>
            <a:r>
              <a:rPr lang="en-US" dirty="0"/>
              <a:t>Process Optimization</a:t>
            </a:r>
          </a:p>
        </p:txBody>
      </p:sp>
      <p:pic>
        <p:nvPicPr>
          <p:cNvPr id="196" name="Picture Placeholder 195" descr="Link with solid fill">
            <a:extLst>
              <a:ext uri="{FF2B5EF4-FFF2-40B4-BE49-F238E27FC236}">
                <a16:creationId xmlns:a16="http://schemas.microsoft.com/office/drawing/2014/main" id="{B21D7164-3991-2960-0F80-CB302359CD8D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528" r="2528"/>
          <a:stretch>
            <a:fillRect/>
          </a:stretch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E02E0C-26E8-8160-D35F-2398015C051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370081" y="3862122"/>
            <a:ext cx="5162709" cy="421399"/>
          </a:xfrm>
        </p:spPr>
        <p:txBody>
          <a:bodyPr/>
          <a:lstStyle/>
          <a:p>
            <a:r>
              <a:rPr lang="en-US" dirty="0"/>
              <a:t>New Paint Technology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6C503-BABC-632E-06CA-12C8474920E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11</a:t>
            </a:fld>
            <a:endParaRPr lang="en-US" altLang="zh-CN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8C53B1E-42D4-4556-AC55-55BD354AD82B}"/>
              </a:ext>
            </a:extLst>
          </p:cNvPr>
          <p:cNvSpPr txBox="1">
            <a:spLocks/>
          </p:cNvSpPr>
          <p:nvPr/>
        </p:nvSpPr>
        <p:spPr>
          <a:xfrm>
            <a:off x="5370080" y="2984685"/>
            <a:ext cx="5162709" cy="4206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VSM Project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097683DE-2B69-44C6-A404-9DA57DD962B2}"/>
              </a:ext>
            </a:extLst>
          </p:cNvPr>
          <p:cNvSpPr txBox="1">
            <a:spLocks/>
          </p:cNvSpPr>
          <p:nvPr/>
        </p:nvSpPr>
        <p:spPr>
          <a:xfrm>
            <a:off x="5370081" y="4860524"/>
            <a:ext cx="5162709" cy="4213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Shop Floor Trainings</a:t>
            </a:r>
          </a:p>
        </p:txBody>
      </p:sp>
      <p:pic>
        <p:nvPicPr>
          <p:cNvPr id="19" name="Picture Placeholder 193" descr="Bar graph with upward trend with solid fill">
            <a:extLst>
              <a:ext uri="{FF2B5EF4-FFF2-40B4-BE49-F238E27FC236}">
                <a16:creationId xmlns:a16="http://schemas.microsoft.com/office/drawing/2014/main" id="{94B99B53-857E-46DD-A443-2D2706EF472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2661" r="2661"/>
          <a:stretch>
            <a:fillRect/>
          </a:stretch>
        </p:blipFill>
        <p:spPr>
          <a:xfrm>
            <a:off x="4716622" y="2863118"/>
            <a:ext cx="536270" cy="565882"/>
          </a:xfrm>
          <a:prstGeom prst="rect">
            <a:avLst/>
          </a:prstGeom>
        </p:spPr>
      </p:pic>
      <p:pic>
        <p:nvPicPr>
          <p:cNvPr id="20" name="Picture Placeholder 193" descr="Bar graph with upward trend with solid fill">
            <a:extLst>
              <a:ext uri="{FF2B5EF4-FFF2-40B4-BE49-F238E27FC236}">
                <a16:creationId xmlns:a16="http://schemas.microsoft.com/office/drawing/2014/main" id="{8298E7CF-80CF-4BCB-AC09-F4AE48964D0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2661" r="2661"/>
          <a:stretch>
            <a:fillRect/>
          </a:stretch>
        </p:blipFill>
        <p:spPr>
          <a:xfrm>
            <a:off x="4734172" y="3717639"/>
            <a:ext cx="536270" cy="56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727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FA9173-F892-5C7D-99AF-4C5FFB15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 &amp; A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r>
              <a:rPr lang="en-US" sz="2400" dirty="0"/>
              <a:t>Open the Floor for Questions</a:t>
            </a:r>
            <a:br>
              <a:rPr lang="en-US" dirty="0"/>
            </a:br>
            <a:endParaRPr lang="en-US" dirty="0"/>
          </a:p>
        </p:txBody>
      </p:sp>
      <p:pic>
        <p:nvPicPr>
          <p:cNvPr id="38" name="Picture Placeholder 37" descr="People working in office">
            <a:extLst>
              <a:ext uri="{FF2B5EF4-FFF2-40B4-BE49-F238E27FC236}">
                <a16:creationId xmlns:a16="http://schemas.microsoft.com/office/drawing/2014/main" id="{4162880A-4A88-ED9F-357E-65638ED8BB0C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9" name="图片占位符 31">
            <a:extLst>
              <a:ext uri="{FF2B5EF4-FFF2-40B4-BE49-F238E27FC236}">
                <a16:creationId xmlns:a16="http://schemas.microsoft.com/office/drawing/2014/main" id="{6037332D-8714-C147-6E64-3654D8C5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433926" y="3043869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30A6A-65C9-04FE-77CF-C95CC406DBDB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57533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4" name="图片占位符 13" descr="People working in office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图片占位符 15" descr="People in an office discussing work over a laptop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图片占位符 17" descr="Layout of website design sketches on white pap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993E4D5-4AD0-4740-096D-6822944C8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Mr. Rajesh Gawde</a:t>
            </a:r>
          </a:p>
          <a:p>
            <a:pPr lvl="0"/>
            <a:r>
              <a:rPr lang="en-US" dirty="0"/>
              <a:t>rsohamgawde@yahoo.co.in</a:t>
            </a:r>
          </a:p>
          <a:p>
            <a:r>
              <a:rPr lang="en-US" dirty="0"/>
              <a:t>7350566121</a:t>
            </a:r>
          </a:p>
        </p:txBody>
      </p:sp>
      <p:pic>
        <p:nvPicPr>
          <p:cNvPr id="28" name="Picture Placeholder 27" descr="Businesswoman reviewing sticky notes on a wall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Meet The Presenter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321166" y="2884403"/>
            <a:ext cx="1914694" cy="1089194"/>
          </a:xfrm>
        </p:spPr>
        <p:txBody>
          <a:bodyPr/>
          <a:lstStyle/>
          <a:p>
            <a:r>
              <a:rPr lang="en-US" dirty="0"/>
              <a:t>Expertise &amp; Differentiators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67234" y="4631270"/>
            <a:ext cx="1913128" cy="1150489"/>
          </a:xfrm>
        </p:spPr>
        <p:txBody>
          <a:bodyPr/>
          <a:lstStyle/>
          <a:p>
            <a:r>
              <a:rPr lang="en-US" dirty="0"/>
              <a:t>Areas Of Focus  &amp;   </a:t>
            </a:r>
          </a:p>
          <a:p>
            <a:r>
              <a:rPr lang="en-US" dirty="0"/>
              <a:t>How we get there</a:t>
            </a:r>
          </a:p>
        </p:txBody>
      </p:sp>
      <p:sp>
        <p:nvSpPr>
          <p:cNvPr id="21" name="Footer Placeholder 19">
            <a:extLst>
              <a:ext uri="{FF2B5EF4-FFF2-40B4-BE49-F238E27FC236}">
                <a16:creationId xmlns:a16="http://schemas.microsoft.com/office/drawing/2014/main" id="{A6E539FA-B60E-5585-524F-1BFA8C5B3E2F}"/>
              </a:ext>
            </a:extLst>
          </p:cNvPr>
          <p:cNvSpPr txBox="1">
            <a:spLocks/>
          </p:cNvSpPr>
          <p:nvPr/>
        </p:nvSpPr>
        <p:spPr>
          <a:xfrm>
            <a:off x="486699" y="6085719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Presentation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6D0CF6-7418-9349-F7A8-045EA96B2D03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50% is Possible 5% is Impossible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9BD2248A-BD55-4961-8E08-ACCBD3E39E5B}"/>
              </a:ext>
            </a:extLst>
          </p:cNvPr>
          <p:cNvSpPr txBox="1">
            <a:spLocks/>
          </p:cNvSpPr>
          <p:nvPr/>
        </p:nvSpPr>
        <p:spPr>
          <a:xfrm>
            <a:off x="6365385" y="4516384"/>
            <a:ext cx="1913128" cy="10756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13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accent6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Success Stories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E3A33949-D423-4D04-B0C4-B357820FFE15}"/>
              </a:ext>
            </a:extLst>
          </p:cNvPr>
          <p:cNvSpPr txBox="1">
            <a:spLocks/>
          </p:cNvSpPr>
          <p:nvPr/>
        </p:nvSpPr>
        <p:spPr>
          <a:xfrm>
            <a:off x="9508771" y="2890948"/>
            <a:ext cx="1914694" cy="1089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13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accent6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Our Approach By 4P’s</a:t>
            </a:r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6E33C38E-9E05-4E82-AAB1-2AC10C9A9FA6}"/>
              </a:ext>
            </a:extLst>
          </p:cNvPr>
          <p:cNvSpPr txBox="1">
            <a:spLocks/>
          </p:cNvSpPr>
          <p:nvPr/>
        </p:nvSpPr>
        <p:spPr>
          <a:xfrm>
            <a:off x="10369083" y="4673759"/>
            <a:ext cx="1913128" cy="10756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13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accent6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1046673"/>
            <a:ext cx="5117162" cy="1325563"/>
          </a:xfrm>
        </p:spPr>
        <p:txBody>
          <a:bodyPr/>
          <a:lstStyle/>
          <a:p>
            <a:r>
              <a:rPr lang="en-US" altLang="zh-CN" dirty="0"/>
              <a:t>Introduction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4" y="3218285"/>
            <a:ext cx="4260180" cy="1666776"/>
          </a:xfrm>
        </p:spPr>
        <p:txBody>
          <a:bodyPr/>
          <a:lstStyle/>
          <a:p>
            <a:r>
              <a:rPr lang="en-US" dirty="0"/>
              <a:t>SG Spray Tech Established in 2015 , a business is engaged in Paint Technology consultancy , Innovation in Paint Application , Distributor of Nippon Paints 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Placeholder 11" descr="People around a table on their laptops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84A46D-F18E-48F1-90F5-8773165BA683}"/>
              </a:ext>
            </a:extLst>
          </p:cNvPr>
          <p:cNvSpPr txBox="1">
            <a:spLocks/>
          </p:cNvSpPr>
          <p:nvPr/>
        </p:nvSpPr>
        <p:spPr>
          <a:xfrm>
            <a:off x="329887" y="6246055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50% is Possible 5% is Impossible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18283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1046673"/>
            <a:ext cx="5117162" cy="1325563"/>
          </a:xfrm>
        </p:spPr>
        <p:txBody>
          <a:bodyPr/>
          <a:lstStyle/>
          <a:p>
            <a:r>
              <a:rPr lang="en-US" altLang="zh-CN" dirty="0"/>
              <a:t>Meet The Presenter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1362" y="2483192"/>
            <a:ext cx="4260180" cy="3073545"/>
          </a:xfrm>
        </p:spPr>
        <p:txBody>
          <a:bodyPr/>
          <a:lstStyle/>
          <a:p>
            <a:r>
              <a:rPr lang="en-US" sz="1600" dirty="0"/>
              <a:t>A paint technologist having 32 years of Industrial experience in Home appliances, Automotive &amp; Locomotive(Railways) painting Industries.</a:t>
            </a:r>
          </a:p>
          <a:p>
            <a:r>
              <a:rPr lang="en-US" sz="1600" dirty="0"/>
              <a:t>Six Sigma Black belt</a:t>
            </a:r>
          </a:p>
          <a:p>
            <a:r>
              <a:rPr lang="en-US" sz="1600" dirty="0"/>
              <a:t>Granted Patent for “Painting with Heated  Nitrogen , Ionizer &amp; Use of Ultrasonic” in 2022</a:t>
            </a:r>
          </a:p>
          <a:p>
            <a:r>
              <a:rPr lang="en-US" sz="1600" dirty="0"/>
              <a:t>Patent Filed for “Paint preparation with the help of ultrasonic.”</a:t>
            </a:r>
          </a:p>
          <a:p>
            <a:r>
              <a:rPr lang="en-US" sz="1600" dirty="0"/>
              <a:t>Patent In process for paint emulsions making machine.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12" name="Picture Placeholder 11" descr="People around a table on their laptops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</a:t>
            </a:fld>
            <a:endParaRPr lang="en-US" altLang="zh-C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FFABA3-E808-4A8F-A1AB-4E4328836E86}"/>
              </a:ext>
            </a:extLst>
          </p:cNvPr>
          <p:cNvSpPr txBox="1">
            <a:spLocks/>
          </p:cNvSpPr>
          <p:nvPr/>
        </p:nvSpPr>
        <p:spPr>
          <a:xfrm>
            <a:off x="231413" y="6428617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50% is Possible 5% is Impossible</a:t>
            </a:r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8758" y="2053883"/>
            <a:ext cx="4441188" cy="2349305"/>
          </a:xfrm>
        </p:spPr>
        <p:txBody>
          <a:bodyPr/>
          <a:lstStyle/>
          <a:p>
            <a:r>
              <a:rPr lang="en-US" dirty="0"/>
              <a:t>Expertise &amp; Differentiators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13096" y="2264899"/>
            <a:ext cx="2776024" cy="2546252"/>
          </a:xfrm>
        </p:spPr>
        <p:txBody>
          <a:bodyPr/>
          <a:lstStyle/>
          <a:p>
            <a:pPr lvl="1"/>
            <a:r>
              <a:rPr lang="en-US" sz="2000" dirty="0"/>
              <a:t>Technical Expertise</a:t>
            </a:r>
            <a:endParaRPr lang="en-US" sz="1800" dirty="0"/>
          </a:p>
          <a:p>
            <a:pPr lvl="1"/>
            <a:r>
              <a:rPr lang="en-US" sz="2000" dirty="0"/>
              <a:t>Innovative Solutions</a:t>
            </a:r>
            <a:endParaRPr lang="en-US" sz="1800" dirty="0"/>
          </a:p>
          <a:p>
            <a:pPr lvl="1"/>
            <a:r>
              <a:rPr lang="en-US" sz="2000" dirty="0"/>
              <a:t>Industry Knowledge</a:t>
            </a:r>
            <a:endParaRPr lang="en-US" sz="1800" dirty="0"/>
          </a:p>
          <a:p>
            <a:pPr lvl="1"/>
            <a:r>
              <a:rPr lang="en-US" sz="2000" dirty="0"/>
              <a:t>Client-Centric Approach</a:t>
            </a:r>
            <a:endParaRPr lang="en-US" sz="1800" dirty="0"/>
          </a:p>
          <a:p>
            <a:endParaRPr lang="en-US" sz="4400" dirty="0"/>
          </a:p>
        </p:txBody>
      </p:sp>
      <p:pic>
        <p:nvPicPr>
          <p:cNvPr id="48" name="Picture placeholder 19" descr="Layout of website design sketches on white paper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>
            <a:blip r:embed="rId3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85">
            <a:extLst>
              <a:ext uri="{FF2B5EF4-FFF2-40B4-BE49-F238E27FC236}">
                <a16:creationId xmlns:a16="http://schemas.microsoft.com/office/drawing/2014/main" id="{1E3F7726-AC85-55B8-BDED-51E7BA85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 By 4P’s</a:t>
            </a:r>
          </a:p>
        </p:txBody>
      </p:sp>
      <p:pic>
        <p:nvPicPr>
          <p:cNvPr id="8" name="图片占位符 7" descr="Businesswoman reviewing sticky notes on a wall">
            <a:extLst>
              <a:ext uri="{FF2B5EF4-FFF2-40B4-BE49-F238E27FC236}">
                <a16:creationId xmlns:a16="http://schemas.microsoft.com/office/drawing/2014/main" id="{66D3A5E9-F687-402F-8477-EE4CD418CA67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0490F6D4-84D0-42DF-A807-E56706B577D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dirty="0"/>
              <a:t>Problem</a:t>
            </a:r>
          </a:p>
          <a:p>
            <a:endParaRPr lang="zh-CN" altLang="en-US" dirty="0"/>
          </a:p>
        </p:txBody>
      </p:sp>
      <p:sp>
        <p:nvSpPr>
          <p:cNvPr id="30" name="文本占位符 29">
            <a:extLst>
              <a:ext uri="{FF2B5EF4-FFF2-40B4-BE49-F238E27FC236}">
                <a16:creationId xmlns:a16="http://schemas.microsoft.com/office/drawing/2014/main" id="{99E3B6AA-5679-428D-B466-0173CBC5572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2627" y="5007731"/>
            <a:ext cx="1691687" cy="985106"/>
          </a:xfrm>
        </p:spPr>
        <p:txBody>
          <a:bodyPr/>
          <a:lstStyle/>
          <a:p>
            <a:r>
              <a:rPr lang="en-US" altLang="zh-CN" dirty="0"/>
              <a:t>Define the problem you aim to solve by DMAIC methodology</a:t>
            </a:r>
            <a:endParaRPr lang="zh-CN" altLang="en-US" dirty="0"/>
          </a:p>
        </p:txBody>
      </p:sp>
      <p:pic>
        <p:nvPicPr>
          <p:cNvPr id="10" name="图片占位符 9" descr="People working in office">
            <a:extLst>
              <a:ext uri="{FF2B5EF4-FFF2-40B4-BE49-F238E27FC236}">
                <a16:creationId xmlns:a16="http://schemas.microsoft.com/office/drawing/2014/main" id="{D249D9CF-86A2-4E7B-8B6F-D02EE968C997}"/>
              </a:ext>
            </a:extLst>
          </p:cNvPr>
          <p:cNvPicPr>
            <a:picLocks noGrp="1" noChangeAspect="1"/>
          </p:cNvPicPr>
          <p:nvPr>
            <p:ph type="pic" sz="quarter" idx="5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7" name="文本占位符 36">
            <a:extLst>
              <a:ext uri="{FF2B5EF4-FFF2-40B4-BE49-F238E27FC236}">
                <a16:creationId xmlns:a16="http://schemas.microsoft.com/office/drawing/2014/main" id="{3A30B02E-FBE1-41C5-AF6E-E1013275E84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altLang="zh-CN" dirty="0"/>
              <a:t>Process</a:t>
            </a:r>
          </a:p>
          <a:p>
            <a:endParaRPr lang="zh-CN" altLang="en-US" dirty="0"/>
          </a:p>
        </p:txBody>
      </p:sp>
      <p:sp>
        <p:nvSpPr>
          <p:cNvPr id="38" name="文本占位符 37">
            <a:extLst>
              <a:ext uri="{FF2B5EF4-FFF2-40B4-BE49-F238E27FC236}">
                <a16:creationId xmlns:a16="http://schemas.microsoft.com/office/drawing/2014/main" id="{6BEF3457-28AE-41BA-B285-C77561919C1A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altLang="zh-CN" dirty="0"/>
              <a:t>Process you followed to generate and evaluate Idea</a:t>
            </a:r>
          </a:p>
          <a:p>
            <a:endParaRPr lang="zh-CN" altLang="en-US" dirty="0"/>
          </a:p>
        </p:txBody>
      </p:sp>
      <p:pic>
        <p:nvPicPr>
          <p:cNvPr id="12" name="图片占位符 11" descr="Layout of website design sketches on white paper">
            <a:extLst>
              <a:ext uri="{FF2B5EF4-FFF2-40B4-BE49-F238E27FC236}">
                <a16:creationId xmlns:a16="http://schemas.microsoft.com/office/drawing/2014/main" id="{3D51D04D-653C-45AE-9DDF-BE96BA267A6B}"/>
              </a:ext>
            </a:extLst>
          </p:cNvPr>
          <p:cNvPicPr>
            <a:picLocks noGrp="1" noChangeAspect="1"/>
          </p:cNvPicPr>
          <p:nvPr>
            <p:ph type="pic" sz="quarter" idx="59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1B558BFC-AA9F-4991-A6BB-D56BEC07C16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altLang="zh-CN" dirty="0"/>
              <a:t>Product</a:t>
            </a:r>
          </a:p>
          <a:p>
            <a:endParaRPr lang="zh-CN" altLang="en-US" dirty="0"/>
          </a:p>
        </p:txBody>
      </p: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17095E6E-F279-4342-B53E-E53B820336B3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altLang="zh-CN" dirty="0"/>
              <a:t>Product or solution you developed</a:t>
            </a:r>
          </a:p>
        </p:txBody>
      </p:sp>
      <p:pic>
        <p:nvPicPr>
          <p:cNvPr id="14" name="图片占位符 13" descr="Empty office chairs">
            <a:extLst>
              <a:ext uri="{FF2B5EF4-FFF2-40B4-BE49-F238E27FC236}">
                <a16:creationId xmlns:a16="http://schemas.microsoft.com/office/drawing/2014/main" id="{33C59A08-3A06-4556-AC83-C1337E73D0B3}"/>
              </a:ext>
            </a:extLst>
          </p:cNvPr>
          <p:cNvPicPr>
            <a:picLocks noGrp="1" noChangeAspect="1"/>
          </p:cNvPicPr>
          <p:nvPr>
            <p:ph type="pic" sz="quarter" idx="6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1" name="文本占位符 40">
            <a:extLst>
              <a:ext uri="{FF2B5EF4-FFF2-40B4-BE49-F238E27FC236}">
                <a16:creationId xmlns:a16="http://schemas.microsoft.com/office/drawing/2014/main" id="{DBA8686B-D3EF-40DF-939C-F875885DD598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altLang="zh-CN" dirty="0"/>
              <a:t>Pitch</a:t>
            </a:r>
          </a:p>
          <a:p>
            <a:endParaRPr lang="zh-CN" altLang="en-US" dirty="0"/>
          </a:p>
        </p:txBody>
      </p:sp>
      <p:sp>
        <p:nvSpPr>
          <p:cNvPr id="42" name="文本占位符 41">
            <a:extLst>
              <a:ext uri="{FF2B5EF4-FFF2-40B4-BE49-F238E27FC236}">
                <a16:creationId xmlns:a16="http://schemas.microsoft.com/office/drawing/2014/main" id="{6BF979FF-A4F0-4625-889A-AB985F98B2D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pPr lvl="0"/>
            <a:r>
              <a:rPr lang="en-US" dirty="0"/>
              <a:t>Value and Impact to your Customer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8D9DED-0D81-19D6-DF40-E6B4B5BFEF9E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6</a:t>
            </a:fld>
            <a:endParaRPr lang="en-US" altLang="zh-CN" dirty="0"/>
          </a:p>
        </p:txBody>
      </p:sp>
      <p:sp>
        <p:nvSpPr>
          <p:cNvPr id="17" name="Footer Placeholder 7">
            <a:extLst>
              <a:ext uri="{FF2B5EF4-FFF2-40B4-BE49-F238E27FC236}">
                <a16:creationId xmlns:a16="http://schemas.microsoft.com/office/drawing/2014/main" id="{CD00474A-52BC-475F-A1D7-BEE35C78C1E7}"/>
              </a:ext>
            </a:extLst>
          </p:cNvPr>
          <p:cNvSpPr txBox="1">
            <a:spLocks/>
          </p:cNvSpPr>
          <p:nvPr/>
        </p:nvSpPr>
        <p:spPr>
          <a:xfrm>
            <a:off x="231413" y="6428617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50% is Possible 5% is Impossible</a:t>
            </a:r>
          </a:p>
        </p:txBody>
      </p:sp>
    </p:spTree>
    <p:extLst>
      <p:ext uri="{BB962C8B-B14F-4D97-AF65-F5344CB8AC3E}">
        <p14:creationId xmlns:p14="http://schemas.microsoft.com/office/powerpoint/2010/main" val="2517140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478CB64C-71AF-6B72-8069-000DD2505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Problem Solving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A2F9A05-8E79-46FF-1ABA-927EF2D69BC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Define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0532F467-8DBE-D445-0CF7-D5D242DAD66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</a:rPr>
              <a:t>Launch Team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</a:rPr>
              <a:t>Establish Charter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</a:rPr>
              <a:t>Plan Project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</a:rPr>
              <a:t>Gather the Voice of Customer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</a:rPr>
              <a:t>Plan for Change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48BF8F22-E288-84B0-03E9-82D678051D45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Measure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BACB9342-C47E-6729-46BE-F10DBB78182A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2D050"/>
                </a:solidFill>
              </a:rPr>
              <a:t>Document the process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2D050"/>
                </a:solidFill>
              </a:rPr>
              <a:t>Collect Baseline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2D050"/>
                </a:solidFill>
              </a:rPr>
              <a:t>Narrow project focus</a:t>
            </a:r>
          </a:p>
          <a:p>
            <a:endParaRPr lang="en-US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0C47E92-8875-E555-5480-8A9BAEE853A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Analyze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CD388C-8374-D810-DCE5-554B7E05F5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Analyze Data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Identify root cause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Identify and remove wastes</a:t>
            </a:r>
          </a:p>
          <a:p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B87AFF1A-EF07-5FBF-C582-29AE302A47D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Improve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E62055F1-67DB-9D6D-ABE2-20C3B2514A43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Generate Solutions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Evaluate Solutions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Optimize Solutions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Plan and implement</a:t>
            </a:r>
          </a:p>
          <a:p>
            <a:pPr lvl="0"/>
            <a:endParaRPr lang="en-US" dirty="0"/>
          </a:p>
          <a:p>
            <a:endParaRPr lang="en-US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930742F-3693-100E-944F-A04AB5320145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Control the process 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Validate the Project benefits</a:t>
            </a:r>
          </a:p>
          <a:p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85177ED-2E57-8FF5-AFD8-AA79A7B24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5392" y="2066625"/>
            <a:ext cx="10515600" cy="859536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FC7183-3EBB-B8D1-A66D-964D3C3A7DA8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7</a:t>
            </a:fld>
            <a:endParaRPr lang="en-US" altLang="zh-CN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D352A-0578-4F61-9024-C8F1578BEF7E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Control</a:t>
            </a:r>
          </a:p>
        </p:txBody>
      </p:sp>
      <p:sp>
        <p:nvSpPr>
          <p:cNvPr id="16" name="Footer Placeholder 7">
            <a:extLst>
              <a:ext uri="{FF2B5EF4-FFF2-40B4-BE49-F238E27FC236}">
                <a16:creationId xmlns:a16="http://schemas.microsoft.com/office/drawing/2014/main" id="{F5EE4BF2-5111-447C-951D-A9CB2C0C9BEE}"/>
              </a:ext>
            </a:extLst>
          </p:cNvPr>
          <p:cNvSpPr txBox="1">
            <a:spLocks/>
          </p:cNvSpPr>
          <p:nvPr/>
        </p:nvSpPr>
        <p:spPr>
          <a:xfrm>
            <a:off x="231413" y="6428617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50% is Possible 5% is Impossible</a:t>
            </a:r>
          </a:p>
        </p:txBody>
      </p:sp>
    </p:spTree>
    <p:extLst>
      <p:ext uri="{BB962C8B-B14F-4D97-AF65-F5344CB8AC3E}">
        <p14:creationId xmlns:p14="http://schemas.microsoft.com/office/powerpoint/2010/main" val="2624021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1046673"/>
            <a:ext cx="5117162" cy="1325563"/>
          </a:xfrm>
        </p:spPr>
        <p:txBody>
          <a:bodyPr/>
          <a:lstStyle/>
          <a:p>
            <a:r>
              <a:rPr lang="en-US" altLang="zh-CN" dirty="0"/>
              <a:t>Success Stories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1362" y="2483191"/>
            <a:ext cx="4260180" cy="3945425"/>
          </a:xfrm>
        </p:spPr>
        <p:txBody>
          <a:bodyPr/>
          <a:lstStyle/>
          <a:p>
            <a:r>
              <a:rPr lang="en-US" sz="1600" b="1" dirty="0">
                <a:solidFill>
                  <a:srgbClr val="7030A0"/>
                </a:solidFill>
              </a:rPr>
              <a:t>Client Name- Bright </a:t>
            </a:r>
            <a:r>
              <a:rPr lang="en-US" sz="1600" b="1" dirty="0" err="1">
                <a:solidFill>
                  <a:srgbClr val="7030A0"/>
                </a:solidFill>
              </a:rPr>
              <a:t>Autoplast</a:t>
            </a:r>
            <a:r>
              <a:rPr lang="en-US" sz="1600" b="1" dirty="0">
                <a:solidFill>
                  <a:srgbClr val="7030A0"/>
                </a:solidFill>
              </a:rPr>
              <a:t>, Chennai</a:t>
            </a:r>
          </a:p>
          <a:p>
            <a:r>
              <a:rPr lang="en-US" sz="1600" b="1" dirty="0"/>
              <a:t>Description</a:t>
            </a:r>
            <a:r>
              <a:rPr lang="en-US" sz="1600" dirty="0"/>
              <a:t> - Rejection Reduction and Costing improvisation for Plastic painted Automotive parts. End customer Ford.</a:t>
            </a:r>
          </a:p>
          <a:p>
            <a:r>
              <a:rPr lang="en-US" sz="1600" b="1" dirty="0"/>
              <a:t>Outcome</a:t>
            </a:r>
            <a:r>
              <a:rPr lang="en-US" sz="1600" dirty="0"/>
              <a:t>-    profit margin hike from  -4 % to 11%</a:t>
            </a:r>
          </a:p>
          <a:p>
            <a:r>
              <a:rPr lang="en-US" sz="1600" b="1" dirty="0">
                <a:solidFill>
                  <a:srgbClr val="7030A0"/>
                </a:solidFill>
              </a:rPr>
              <a:t>Client Name- Ankita Auto Coaters, Pune</a:t>
            </a:r>
          </a:p>
          <a:p>
            <a:r>
              <a:rPr lang="en-US" sz="1600" b="1" dirty="0"/>
              <a:t>Description</a:t>
            </a:r>
            <a:r>
              <a:rPr lang="en-US" sz="1600" dirty="0"/>
              <a:t> - Rejection Reduction and Costing improvisation, Implementation of POKAYOKE for Plastic painted Automotive parts. End customer Mahindra, Tata , Volkswagen.</a:t>
            </a:r>
          </a:p>
          <a:p>
            <a:r>
              <a:rPr lang="en-US" sz="1600" b="1" dirty="0"/>
              <a:t>Outcome</a:t>
            </a:r>
            <a:r>
              <a:rPr lang="en-US" sz="1600" dirty="0"/>
              <a:t>-    profit margin hike from  8 % to 25%</a:t>
            </a:r>
          </a:p>
          <a:p>
            <a:endParaRPr lang="en-US" sz="1600" dirty="0"/>
          </a:p>
        </p:txBody>
      </p:sp>
      <p:pic>
        <p:nvPicPr>
          <p:cNvPr id="12" name="Picture Placeholder 11" descr="People around a table on their laptops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8</a:t>
            </a:fld>
            <a:endParaRPr lang="en-US" altLang="zh-C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FFABA3-E808-4A8F-A1AB-4E4328836E86}"/>
              </a:ext>
            </a:extLst>
          </p:cNvPr>
          <p:cNvSpPr txBox="1">
            <a:spLocks/>
          </p:cNvSpPr>
          <p:nvPr/>
        </p:nvSpPr>
        <p:spPr>
          <a:xfrm>
            <a:off x="231413" y="6428617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50% is Possible 5% is Impossible</a:t>
            </a:r>
          </a:p>
        </p:txBody>
      </p:sp>
    </p:spTree>
    <p:extLst>
      <p:ext uri="{BB962C8B-B14F-4D97-AF65-F5344CB8AC3E}">
        <p14:creationId xmlns:p14="http://schemas.microsoft.com/office/powerpoint/2010/main" val="3430990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21E73BA-53B9-C0C1-476A-00736A64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3" y="274955"/>
            <a:ext cx="3994173" cy="2277580"/>
          </a:xfrm>
        </p:spPr>
        <p:txBody>
          <a:bodyPr/>
          <a:lstStyle/>
          <a:p>
            <a:r>
              <a:rPr lang="en-US" dirty="0"/>
              <a:t>Research &amp; Innovation</a:t>
            </a:r>
          </a:p>
        </p:txBody>
      </p:sp>
      <p:pic>
        <p:nvPicPr>
          <p:cNvPr id="192" name="Picture Placeholder 191" descr="Abacus with solid fill">
            <a:extLst>
              <a:ext uri="{FF2B5EF4-FFF2-40B4-BE49-F238E27FC236}">
                <a16:creationId xmlns:a16="http://schemas.microsoft.com/office/drawing/2014/main" id="{03D5E3D1-D423-EF5A-EE43-00CF1BD7FF63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82" r="5182"/>
          <a:stretch>
            <a:fillRect/>
          </a:stretch>
        </p:blipFill>
        <p:spPr>
          <a:xfrm>
            <a:off x="6001849" y="274955"/>
            <a:ext cx="507778" cy="565882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96FE97-5E27-FC36-5E3A-511A31E6C78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509627" y="274955"/>
            <a:ext cx="5433905" cy="565882"/>
          </a:xfrm>
        </p:spPr>
        <p:txBody>
          <a:bodyPr/>
          <a:lstStyle/>
          <a:p>
            <a:r>
              <a:rPr lang="en-US" dirty="0"/>
              <a:t>Painting with Heated  Nitrogen , Ionizer &amp; Use of Ultrasonic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6C503-BABC-632E-06CA-12C8474920E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9</a:t>
            </a:fld>
            <a:endParaRPr lang="en-US" altLang="zh-CN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EEA9591-F6D7-48D9-89A9-CB0934D0DA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07551"/>
            <a:ext cx="4759425" cy="515044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7139A63-74BA-49BD-8C85-80896EFD781A}"/>
              </a:ext>
            </a:extLst>
          </p:cNvPr>
          <p:cNvSpPr txBox="1"/>
          <p:nvPr/>
        </p:nvSpPr>
        <p:spPr>
          <a:xfrm>
            <a:off x="5262089" y="2153165"/>
            <a:ext cx="6681443" cy="42473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Viscosity reduction in paint.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Less thinner consumption reduction in VOC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Overspray reduction in waste control of paint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High DFT in single Coat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High DOI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Gloss improvement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Clean Environment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Less Orange Peel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Exhaust filter Glugging and Efficiency of filter increases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Produ</a:t>
            </a: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ction efficiency increases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Drying time between two coats reduces by which we can design a paint shop in a very small space.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Two important variables in painting i.e. temperature and humidity controls hence in all seasons we achieve same finish.</a:t>
            </a:r>
            <a:endParaRPr lang="en-US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C5172E-0B3E-4161-809A-4351F75799D0}"/>
              </a:ext>
            </a:extLst>
          </p:cNvPr>
          <p:cNvSpPr txBox="1"/>
          <p:nvPr/>
        </p:nvSpPr>
        <p:spPr>
          <a:xfrm>
            <a:off x="5598944" y="1605310"/>
            <a:ext cx="209622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solidFill>
                  <a:srgbClr val="00B0F0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USP</a:t>
            </a:r>
          </a:p>
        </p:txBody>
      </p:sp>
    </p:spTree>
    <p:extLst>
      <p:ext uri="{BB962C8B-B14F-4D97-AF65-F5344CB8AC3E}">
        <p14:creationId xmlns:p14="http://schemas.microsoft.com/office/powerpoint/2010/main" val="2223355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presentation light - tm89027928_Win22_jx_v12" id="{B26A33D9-FFCB-4ED6-B4AB-FC6D926F2C9B}" vid="{E524B525-FC78-42BD-A524-ADAA5DA20137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50785ED-3BE2-42D8-A435-1D30AAB1649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14A340C-B0BF-43E0-A229-814A94A8101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22F1DCC4-4507-47A8-9B54-80E1D067D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551</Words>
  <Application>Microsoft Office PowerPoint</Application>
  <PresentationFormat>Widescreen</PresentationFormat>
  <Paragraphs>117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等线</vt:lpstr>
      <vt:lpstr>Abadi</vt:lpstr>
      <vt:lpstr>Arial</vt:lpstr>
      <vt:lpstr>Calibri</vt:lpstr>
      <vt:lpstr>Posterama</vt:lpstr>
      <vt:lpstr>Posterama Text Black</vt:lpstr>
      <vt:lpstr>Posterama Text SemiBold</vt:lpstr>
      <vt:lpstr>Office 主题​​</vt:lpstr>
      <vt:lpstr>S G Spray Tech Business Presentation "Unlocking the Science of Paint" </vt:lpstr>
      <vt:lpstr>Agenda</vt:lpstr>
      <vt:lpstr>Introduction</vt:lpstr>
      <vt:lpstr>Meet The Presenter</vt:lpstr>
      <vt:lpstr>Expertise &amp; Differentiators</vt:lpstr>
      <vt:lpstr>Our Approach By 4P’s</vt:lpstr>
      <vt:lpstr>Plan for Problem Solving</vt:lpstr>
      <vt:lpstr>Success Stories</vt:lpstr>
      <vt:lpstr>Research &amp; Innovation</vt:lpstr>
      <vt:lpstr>Areas of focus</vt:lpstr>
      <vt:lpstr>How we get there</vt:lpstr>
      <vt:lpstr>Q &amp; A   Open the Floor for Questions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2022-06-22T17:58:03Z</dcterms:created>
  <dcterms:modified xsi:type="dcterms:W3CDTF">2023-09-04T07:11:09Z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